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sldIdLst>
    <p:sldId id="256" r:id="rId3"/>
    <p:sldId id="257" r:id="rId4"/>
    <p:sldId id="258" r:id="rId5"/>
    <p:sldId id="259" r:id="rId6"/>
    <p:sldId id="260" r:id="rId7"/>
    <p:sldId id="261" r:id="rId8"/>
    <p:sldId id="262" r:id="rId9"/>
    <p:sldId id="263" r:id="rId10"/>
    <p:sldId id="270" r:id="rId11"/>
    <p:sldId id="271" r:id="rId12"/>
    <p:sldId id="272" r:id="rId13"/>
    <p:sldId id="273" r:id="rId14"/>
    <p:sldId id="274" r:id="rId15"/>
    <p:sldId id="264" r:id="rId16"/>
    <p:sldId id="265" r:id="rId17"/>
    <p:sldId id="266" r:id="rId18"/>
    <p:sldId id="268" r:id="rId19"/>
    <p:sldId id="267" r:id="rId20"/>
    <p:sldId id="275" r:id="rId21"/>
    <p:sldId id="276" r:id="rId22"/>
    <p:sldId id="277" r:id="rId23"/>
    <p:sldId id="278" r:id="rId24"/>
    <p:sldId id="283" r:id="rId25"/>
    <p:sldId id="279" r:id="rId26"/>
    <p:sldId id="280" r:id="rId27"/>
    <p:sldId id="281" r:id="rId28"/>
    <p:sldId id="282" r:id="rId29"/>
    <p:sldId id="284" r:id="rId30"/>
    <p:sldId id="285" r:id="rId31"/>
    <p:sldId id="286" r:id="rId32"/>
    <p:sldId id="288" r:id="rId33"/>
    <p:sldId id="289" r:id="rId34"/>
    <p:sldId id="290" r:id="rId35"/>
    <p:sldId id="287"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58" y="-108"/>
      </p:cViewPr>
      <p:guideLst>
        <p:guide orient="horz" pos="2160"/>
        <p:guide pos="2880"/>
      </p:guideLst>
    </p:cSldViewPr>
  </p:slideViewPr>
  <p:notesTextViewPr>
    <p:cViewPr>
      <p:scale>
        <a:sx n="1" d="1"/>
        <a:sy n="1" d="1"/>
      </p:scale>
      <p:origin x="0" y="0"/>
    </p:cViewPr>
  </p:notesTextViewPr>
  <p:sorterViewPr>
    <p:cViewPr>
      <p:scale>
        <a:sx n="100" d="100"/>
        <a:sy n="100" d="100"/>
      </p:scale>
      <p:origin x="0" y="18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4FAC82BD-7D8C-48B7-B2F7-D4DA53C4072E}" type="datetimeFigureOut">
              <a:rPr lang="fa-IR" smtClean="0"/>
              <a:t>1436/07/09</a:t>
            </a:fld>
            <a:endParaRPr lang="fa-I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fa-I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C5A2B6D-196E-442A-BD68-CAC43B55BC50}"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AC82BD-7D8C-48B7-B2F7-D4DA53C4072E}" type="datetimeFigureOut">
              <a:rPr lang="fa-IR" smtClean="0"/>
              <a:t>1436/07/09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C5A2B6D-196E-442A-BD68-CAC43B55BC50}"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AC82BD-7D8C-48B7-B2F7-D4DA53C4072E}" type="datetimeFigureOut">
              <a:rPr lang="fa-IR" smtClean="0"/>
              <a:t>1436/07/09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C5A2B6D-196E-442A-BD68-CAC43B55BC50}"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FAC82BD-7D8C-48B7-B2F7-D4DA53C4072E}" type="datetimeFigureOut">
              <a:rPr lang="fa-IR" smtClean="0"/>
              <a:t>1436/07/09</a:t>
            </a:fld>
            <a:endParaRPr lang="fa-IR"/>
          </a:p>
        </p:txBody>
      </p:sp>
      <p:sp>
        <p:nvSpPr>
          <p:cNvPr id="9" name="Slide Number Placeholder 8"/>
          <p:cNvSpPr>
            <a:spLocks noGrp="1"/>
          </p:cNvSpPr>
          <p:nvPr>
            <p:ph type="sldNum" sz="quarter" idx="15"/>
          </p:nvPr>
        </p:nvSpPr>
        <p:spPr/>
        <p:txBody>
          <a:bodyPr rtlCol="0"/>
          <a:lstStyle/>
          <a:p>
            <a:fld id="{3C5A2B6D-196E-442A-BD68-CAC43B55BC50}" type="slidenum">
              <a:rPr lang="fa-IR" smtClean="0"/>
              <a:t>‹#›</a:t>
            </a:fld>
            <a:endParaRPr lang="fa-IR"/>
          </a:p>
        </p:txBody>
      </p:sp>
      <p:sp>
        <p:nvSpPr>
          <p:cNvPr id="10" name="Footer Placeholder 9"/>
          <p:cNvSpPr>
            <a:spLocks noGrp="1"/>
          </p:cNvSpPr>
          <p:nvPr>
            <p:ph type="ftr" sz="quarter" idx="16"/>
          </p:nvPr>
        </p:nvSpPr>
        <p:spPr/>
        <p:txBody>
          <a:bodyPr rtlCol="0"/>
          <a:lstStyle/>
          <a:p>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4FAC82BD-7D8C-48B7-B2F7-D4DA53C4072E}" type="datetimeFigureOut">
              <a:rPr lang="fa-IR" smtClean="0"/>
              <a:t>1436/07/09</a:t>
            </a:fld>
            <a:endParaRPr lang="fa-I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fa-I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C5A2B6D-196E-442A-BD68-CAC43B55BC50}" type="slidenum">
              <a:rPr lang="fa-IR" smtClean="0"/>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FAC82BD-7D8C-48B7-B2F7-D4DA53C4072E}" type="datetimeFigureOut">
              <a:rPr lang="fa-IR" smtClean="0"/>
              <a:t>1436/07/09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C5A2B6D-196E-442A-BD68-CAC43B55BC50}" type="slidenum">
              <a:rPr lang="fa-IR" smtClean="0"/>
              <a:t>‹#›</a:t>
            </a:fld>
            <a:endParaRPr lang="fa-I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FAC82BD-7D8C-48B7-B2F7-D4DA53C4072E}" type="datetimeFigureOut">
              <a:rPr lang="fa-IR" smtClean="0"/>
              <a:t>1436/07/09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C5A2B6D-196E-442A-BD68-CAC43B55BC50}" type="slidenum">
              <a:rPr lang="fa-IR" smtClean="0"/>
              <a:t>‹#›</a:t>
            </a:fld>
            <a:endParaRPr lang="fa-I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4FAC82BD-7D8C-48B7-B2F7-D4DA53C4072E}" type="datetimeFigureOut">
              <a:rPr lang="fa-IR" smtClean="0"/>
              <a:t>1436/07/09</a:t>
            </a:fld>
            <a:endParaRPr lang="fa-IR"/>
          </a:p>
        </p:txBody>
      </p:sp>
      <p:sp>
        <p:nvSpPr>
          <p:cNvPr id="7" name="Slide Number Placeholder 6"/>
          <p:cNvSpPr>
            <a:spLocks noGrp="1"/>
          </p:cNvSpPr>
          <p:nvPr>
            <p:ph type="sldNum" sz="quarter" idx="11"/>
          </p:nvPr>
        </p:nvSpPr>
        <p:spPr/>
        <p:txBody>
          <a:bodyPr rtlCol="0"/>
          <a:lstStyle/>
          <a:p>
            <a:fld id="{3C5A2B6D-196E-442A-BD68-CAC43B55BC50}" type="slidenum">
              <a:rPr lang="fa-IR" smtClean="0"/>
              <a:t>‹#›</a:t>
            </a:fld>
            <a:endParaRPr lang="fa-IR"/>
          </a:p>
        </p:txBody>
      </p:sp>
      <p:sp>
        <p:nvSpPr>
          <p:cNvPr id="8" name="Footer Placeholder 7"/>
          <p:cNvSpPr>
            <a:spLocks noGrp="1"/>
          </p:cNvSpPr>
          <p:nvPr>
            <p:ph type="ftr" sz="quarter" idx="12"/>
          </p:nvPr>
        </p:nvSpPr>
        <p:spPr/>
        <p:txBody>
          <a:bodyPr rtlCol="0"/>
          <a:lstStyle/>
          <a:p>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AC82BD-7D8C-48B7-B2F7-D4DA53C4072E}" type="datetimeFigureOut">
              <a:rPr lang="fa-IR" smtClean="0"/>
              <a:t>1436/07/09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C5A2B6D-196E-442A-BD68-CAC43B55BC50}"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4FAC82BD-7D8C-48B7-B2F7-D4DA53C4072E}" type="datetimeFigureOut">
              <a:rPr lang="fa-IR" smtClean="0"/>
              <a:t>1436/07/09</a:t>
            </a:fld>
            <a:endParaRPr lang="fa-IR"/>
          </a:p>
        </p:txBody>
      </p:sp>
      <p:sp>
        <p:nvSpPr>
          <p:cNvPr id="22" name="Slide Number Placeholder 21"/>
          <p:cNvSpPr>
            <a:spLocks noGrp="1"/>
          </p:cNvSpPr>
          <p:nvPr>
            <p:ph type="sldNum" sz="quarter" idx="15"/>
          </p:nvPr>
        </p:nvSpPr>
        <p:spPr/>
        <p:txBody>
          <a:bodyPr rtlCol="0"/>
          <a:lstStyle/>
          <a:p>
            <a:fld id="{3C5A2B6D-196E-442A-BD68-CAC43B55BC50}" type="slidenum">
              <a:rPr lang="fa-IR" smtClean="0"/>
              <a:t>‹#›</a:t>
            </a:fld>
            <a:endParaRPr lang="fa-IR"/>
          </a:p>
        </p:txBody>
      </p:sp>
      <p:sp>
        <p:nvSpPr>
          <p:cNvPr id="23" name="Footer Placeholder 22"/>
          <p:cNvSpPr>
            <a:spLocks noGrp="1"/>
          </p:cNvSpPr>
          <p:nvPr>
            <p:ph type="ftr" sz="quarter" idx="16"/>
          </p:nvPr>
        </p:nvSpPr>
        <p:spPr/>
        <p:txBody>
          <a:bodyPr rtlCol="0"/>
          <a:lstStyle/>
          <a:p>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4FAC82BD-7D8C-48B7-B2F7-D4DA53C4072E}" type="datetimeFigureOut">
              <a:rPr lang="fa-IR" smtClean="0"/>
              <a:t>1436/07/09</a:t>
            </a:fld>
            <a:endParaRPr lang="fa-IR"/>
          </a:p>
        </p:txBody>
      </p:sp>
      <p:sp>
        <p:nvSpPr>
          <p:cNvPr id="18" name="Slide Number Placeholder 17"/>
          <p:cNvSpPr>
            <a:spLocks noGrp="1"/>
          </p:cNvSpPr>
          <p:nvPr>
            <p:ph type="sldNum" sz="quarter" idx="11"/>
          </p:nvPr>
        </p:nvSpPr>
        <p:spPr/>
        <p:txBody>
          <a:bodyPr rtlCol="0"/>
          <a:lstStyle/>
          <a:p>
            <a:fld id="{3C5A2B6D-196E-442A-BD68-CAC43B55BC50}" type="slidenum">
              <a:rPr lang="fa-IR" smtClean="0"/>
              <a:t>‹#›</a:t>
            </a:fld>
            <a:endParaRPr lang="fa-IR"/>
          </a:p>
        </p:txBody>
      </p:sp>
      <p:sp>
        <p:nvSpPr>
          <p:cNvPr id="21" name="Footer Placeholder 20"/>
          <p:cNvSpPr>
            <a:spLocks noGrp="1"/>
          </p:cNvSpPr>
          <p:nvPr>
            <p:ph type="ftr" sz="quarter" idx="12"/>
          </p:nvPr>
        </p:nvSpPr>
        <p:spPr/>
        <p:txBody>
          <a:bodyPr rtlCol="0"/>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FAC82BD-7D8C-48B7-B2F7-D4DA53C4072E}" type="datetimeFigureOut">
              <a:rPr lang="fa-IR" smtClean="0"/>
              <a:t>1436/07/09</a:t>
            </a:fld>
            <a:endParaRPr lang="fa-I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a-I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C5A2B6D-196E-442A-BD68-CAC43B55BC50}"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57422" y="428604"/>
            <a:ext cx="6172200" cy="1894362"/>
          </a:xfrm>
        </p:spPr>
        <p:txBody>
          <a:bodyPr>
            <a:normAutofit/>
          </a:bodyPr>
          <a:lstStyle/>
          <a:p>
            <a:pPr algn="ctr"/>
            <a:r>
              <a:rPr lang="fa-IR" dirty="0" smtClean="0"/>
              <a:t>بسمه تعالی</a:t>
            </a:r>
            <a:br>
              <a:rPr lang="fa-IR" dirty="0" smtClean="0"/>
            </a:br>
            <a:r>
              <a:rPr lang="fa-IR" dirty="0"/>
              <a:t/>
            </a:r>
            <a:br>
              <a:rPr lang="fa-IR" dirty="0"/>
            </a:br>
            <a:endParaRPr lang="fa-IR" dirty="0"/>
          </a:p>
        </p:txBody>
      </p:sp>
      <p:sp>
        <p:nvSpPr>
          <p:cNvPr id="3" name="Subtitle 2"/>
          <p:cNvSpPr>
            <a:spLocks noGrp="1"/>
          </p:cNvSpPr>
          <p:nvPr>
            <p:ph type="subTitle" idx="1"/>
          </p:nvPr>
        </p:nvSpPr>
        <p:spPr>
          <a:xfrm>
            <a:off x="2357422" y="1643050"/>
            <a:ext cx="6172200" cy="4500594"/>
          </a:xfrm>
        </p:spPr>
        <p:txBody>
          <a:bodyPr>
            <a:normAutofit lnSpcReduction="10000"/>
          </a:bodyPr>
          <a:lstStyle/>
          <a:p>
            <a:pPr algn="ctr"/>
            <a:r>
              <a:rPr lang="fa-IR" sz="2400" i="1" cap="small" dirty="0" smtClean="0">
                <a:ea typeface="+mj-ea"/>
                <a:cs typeface="B Sina" pitchFamily="2" charset="-78"/>
              </a:rPr>
              <a:t>سانتیاگو کالاتراوا</a:t>
            </a:r>
          </a:p>
          <a:p>
            <a:pPr algn="ctr"/>
            <a:endParaRPr lang="fa-IR" sz="2400" i="1" cap="small" dirty="0" smtClean="0">
              <a:ea typeface="+mj-ea"/>
              <a:cs typeface="B Sina" pitchFamily="2" charset="-78"/>
            </a:endParaRPr>
          </a:p>
          <a:p>
            <a:pPr algn="r"/>
            <a:r>
              <a:rPr lang="fa-IR" sz="3200" cap="small" dirty="0" smtClean="0">
                <a:ea typeface="+mj-ea"/>
                <a:cs typeface="B Tabassom" pitchFamily="2" charset="-78"/>
              </a:rPr>
              <a:t>گرد آورندگان : طیبه فارسی – حانیه گرفته خو</a:t>
            </a:r>
          </a:p>
          <a:p>
            <a:pPr algn="r"/>
            <a:r>
              <a:rPr lang="fa-IR" sz="3200" cap="small" dirty="0" smtClean="0">
                <a:ea typeface="+mj-ea"/>
                <a:cs typeface="B Tabassom" pitchFamily="2" charset="-78"/>
              </a:rPr>
              <a:t>نام استاد : خانم سمانه نوری</a:t>
            </a:r>
          </a:p>
          <a:p>
            <a:pPr algn="r"/>
            <a:r>
              <a:rPr lang="fa-IR" sz="3200" cap="small" dirty="0" smtClean="0">
                <a:ea typeface="+mj-ea"/>
                <a:cs typeface="B Tabassom" pitchFamily="2" charset="-78"/>
              </a:rPr>
              <a:t>دانشگاه : موسسه آموزش عالی دارالفنون- دانشکده معماری</a:t>
            </a:r>
          </a:p>
          <a:p>
            <a:pPr algn="r"/>
            <a:endParaRPr lang="fa-IR" sz="3200" cap="small" dirty="0">
              <a:ea typeface="+mj-ea"/>
              <a:cs typeface="B Tabassom" pitchFamily="2" charset="-78"/>
            </a:endParaRPr>
          </a:p>
          <a:p>
            <a:pPr algn="r"/>
            <a:endParaRPr lang="fa-IR" sz="3200" cap="small" dirty="0" smtClean="0">
              <a:ea typeface="+mj-ea"/>
              <a:cs typeface="B Tabassom" pitchFamily="2" charset="-78"/>
            </a:endParaRPr>
          </a:p>
          <a:p>
            <a:pPr algn="ctr"/>
            <a:r>
              <a:rPr lang="fa-IR" sz="3200" cap="small" dirty="0" smtClean="0">
                <a:ea typeface="+mj-ea"/>
                <a:cs typeface="B Tabassom" pitchFamily="2" charset="-78"/>
              </a:rPr>
              <a:t>بهار 1394</a:t>
            </a:r>
            <a:endParaRPr lang="fa-IR" sz="2800" dirty="0">
              <a:cs typeface="B Tabassom" pitchFamily="2" charset="-78"/>
            </a:endParaRPr>
          </a:p>
        </p:txBody>
      </p:sp>
    </p:spTree>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calatrava\ax\Auditorio-de-Tenerife-Pan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7263" y="0"/>
            <a:ext cx="5000228" cy="332343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E:\calatrava\ax\Auditorio-de-Tenerife-Pano-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331988"/>
            <a:ext cx="6124352"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2319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E:\calatrava\ax\Auditorio-de-Tenerife-Pano-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116632"/>
            <a:ext cx="5331693" cy="460851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E:\calatrava\ax\Auditorio-de-Tenerife-Pano-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116" y="1099021"/>
            <a:ext cx="3240360" cy="4843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372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calatrava\ax\Auditorio-de-Tenerife-Pano-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60659"/>
            <a:ext cx="6625555" cy="291234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389546"/>
            <a:ext cx="5295528" cy="3080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6018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calatrava\Calatrava-Www.Cad30Ty.Com\222\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3789040"/>
            <a:ext cx="4686830" cy="273630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E:\calatrava\Calatrava-Www.Cad30Ty.Com\222\index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6632"/>
            <a:ext cx="4902854"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94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پل صلح</a:t>
            </a:r>
            <a:endParaRPr lang="fa-IR" dirty="0"/>
          </a:p>
        </p:txBody>
      </p:sp>
      <p:sp>
        <p:nvSpPr>
          <p:cNvPr id="3" name="Content Placeholder 2"/>
          <p:cNvSpPr>
            <a:spLocks noGrp="1"/>
          </p:cNvSpPr>
          <p:nvPr>
            <p:ph sz="quarter" idx="1"/>
          </p:nvPr>
        </p:nvSpPr>
        <p:spPr/>
        <p:txBody>
          <a:bodyPr/>
          <a:lstStyle/>
          <a:p>
            <a:r>
              <a:rPr lang="fa-IR" dirty="0"/>
              <a:t>سانتياگو كالاتراوا </a:t>
            </a:r>
            <a:r>
              <a:rPr lang="en-US" dirty="0"/>
              <a:t>Santiago </a:t>
            </a:r>
            <a:r>
              <a:rPr lang="en-US" dirty="0" err="1"/>
              <a:t>Calatrava</a:t>
            </a:r>
            <a:r>
              <a:rPr lang="en-US" dirty="0"/>
              <a:t> </a:t>
            </a:r>
            <a:r>
              <a:rPr lang="fa-IR" dirty="0"/>
              <a:t>بيشتر بخاطر طراحي پل زيباي صلح </a:t>
            </a:r>
            <a:r>
              <a:rPr lang="en-US" dirty="0"/>
              <a:t>Peace Bridge </a:t>
            </a:r>
            <a:r>
              <a:rPr lang="fa-IR" dirty="0"/>
              <a:t>شناخته مي شود.پلي كه ساختاري تنديس مانند دارد. .وبا توجه به اينكه پوشش شيشه اي نيز دارد بنابراين براي استفاده درتمام روزهاي سال مناسب مي باشد</a:t>
            </a:r>
          </a:p>
          <a:p>
            <a:r>
              <a:rPr lang="fa-IR" dirty="0"/>
              <a:t>اين سازه با استفاده از طرح مارپيچ ودر هم بافته شده استقامتي دارد كه نياز به ستون وكابلهاي فولادي را مرتفع كرده است.اين پل عابر،130مترطول داردوامكان عبور 5000 هزار نفر رادرطول روز برفراز رودخانه ميسر مي كند.</a:t>
            </a:r>
            <a:endParaRPr lang="fa-IR" dirty="0"/>
          </a:p>
        </p:txBody>
      </p:sp>
    </p:spTree>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calatrava\ax\1250170515-12132-2-wan20calatrava20calgary20brid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908720"/>
            <a:ext cx="6817442"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452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755576" y="476672"/>
            <a:ext cx="7416824" cy="5521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6641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پل آلامیلو</a:t>
            </a:r>
            <a:endParaRPr lang="fa-IR" dirty="0"/>
          </a:p>
        </p:txBody>
      </p:sp>
      <p:sp>
        <p:nvSpPr>
          <p:cNvPr id="3" name="Content Placeholder 2"/>
          <p:cNvSpPr>
            <a:spLocks noGrp="1"/>
          </p:cNvSpPr>
          <p:nvPr>
            <p:ph sz="quarter" idx="1"/>
          </p:nvPr>
        </p:nvSpPr>
        <p:spPr/>
        <p:txBody>
          <a:bodyPr>
            <a:normAutofit fontScale="70000" lnSpcReduction="20000"/>
          </a:bodyPr>
          <a:lstStyle/>
          <a:p>
            <a:r>
              <a:rPr lang="fa-IR" dirty="0"/>
              <a:t>زمانی که اسپانیا برای میزبانی نمایشگاه اکسپو سال ۱۹۹۲ انتخاب شد، ساختن پل‌های جدید برای دسترسی به جزیره‌ای بزرگ ولی دورافتاده و متروک بر روی رودخانه‌‌ی </a:t>
            </a:r>
            <a:r>
              <a:rPr lang="en-US" dirty="0"/>
              <a:t>Guadalquivir </a:t>
            </a:r>
            <a:r>
              <a:rPr lang="fa-IR" dirty="0"/>
              <a:t>در </a:t>
            </a:r>
            <a:r>
              <a:rPr lang="en-US" dirty="0"/>
              <a:t>Seville </a:t>
            </a:r>
            <a:r>
              <a:rPr lang="fa-IR" dirty="0"/>
              <a:t>قسمت بزرگی از تدارکات مربوط به نمایشگاه محسوب می‌شد</a:t>
            </a:r>
            <a:r>
              <a:rPr lang="fa-IR" dirty="0" smtClean="0"/>
              <a:t>.</a:t>
            </a:r>
          </a:p>
          <a:p>
            <a:r>
              <a:rPr lang="fa-IR" dirty="0" smtClean="0"/>
              <a:t>پل </a:t>
            </a:r>
            <a:r>
              <a:rPr lang="fa-IR" dirty="0"/>
              <a:t>آلامیلو که یک پل سواره- پیاده رو است شهر </a:t>
            </a:r>
            <a:r>
              <a:rPr lang="en-US" dirty="0" err="1"/>
              <a:t>Siville</a:t>
            </a:r>
            <a:r>
              <a:rPr lang="en-US" dirty="0"/>
              <a:t> </a:t>
            </a:r>
            <a:r>
              <a:rPr lang="fa-IR" dirty="0"/>
              <a:t>را به جزیره‌ی </a:t>
            </a:r>
            <a:r>
              <a:rPr lang="en-US" dirty="0" err="1"/>
              <a:t>Cartuja</a:t>
            </a:r>
            <a:r>
              <a:rPr lang="en-US" dirty="0"/>
              <a:t> </a:t>
            </a:r>
            <a:r>
              <a:rPr lang="fa-IR" dirty="0"/>
              <a:t>که نمایشگاه در آن برگزار شد متصل می‌کند</a:t>
            </a:r>
            <a:r>
              <a:rPr lang="fa-IR" dirty="0" smtClean="0"/>
              <a:t>.</a:t>
            </a:r>
          </a:p>
          <a:p>
            <a:r>
              <a:rPr lang="fa-IR" dirty="0"/>
              <a:t>طرح اصلی کالاتراوا یک جفت پل متقارن در دو طرف جزیره‌ی </a:t>
            </a:r>
            <a:r>
              <a:rPr lang="en-US" dirty="0"/>
              <a:t>La </a:t>
            </a:r>
            <a:r>
              <a:rPr lang="en-US" dirty="0" err="1"/>
              <a:t>Cartuja</a:t>
            </a:r>
            <a:r>
              <a:rPr lang="en-US" dirty="0"/>
              <a:t> </a:t>
            </a:r>
            <a:r>
              <a:rPr lang="fa-IR" dirty="0"/>
              <a:t>بود که ۵/۱ کیلومتر از هم فاصله داشت اما در حقیقت یکی از آن‌ها ساخته شد. آنچه مسلم است نقطه قوت و برجسته طرح پل </a:t>
            </a:r>
            <a:r>
              <a:rPr lang="en-US" dirty="0" err="1"/>
              <a:t>Alamillo</a:t>
            </a:r>
            <a:r>
              <a:rPr lang="en-US" dirty="0"/>
              <a:t> </a:t>
            </a:r>
            <a:r>
              <a:rPr lang="fa-IR" dirty="0"/>
              <a:t>در قرینه‌ای بودن آن است.</a:t>
            </a:r>
          </a:p>
          <a:p>
            <a:r>
              <a:rPr lang="fa-IR" dirty="0"/>
              <a:t>تنها ستون پل که با زاویه‌ای ۵۸ درجه‌ای به طرف بیرون رودخانه متمایل است، دهانه‌ی پل به طول ۲۰۰ متر را با ۱۳ جفت کابل نگهداری می‌کند. این تمایل به عقب حس حرکت و مراقبت را به کل ساختار می‌دهد و باعث می‌شود این قسمت یک نگهدارنده‌ی ساده‌ی ساکن به نظر نرسد. علاوه بر آن وزن و شیب آن نقش مهمی در ایجاد تعادل بین ستون و سواره‌رو ایفا کرده و تقارن ساختاری را غیرضروری می‌سازد.</a:t>
            </a:r>
          </a:p>
          <a:p>
            <a:endParaRPr lang="fa-IR" dirty="0"/>
          </a:p>
          <a:p>
            <a:r>
              <a:rPr lang="fa-IR" dirty="0"/>
              <a:t>نکته‌ی مهم دیگر اینکه نیروهای افقی ایجاد شده توسط ستون و دهانه توسط کابلهای تحت کشش متعادل می‌شود. بنابراین پایه‌ها تنها تحت تأثیر بارهای عمودی قرار می‌گیرند.</a:t>
            </a:r>
          </a:p>
          <a:p>
            <a:r>
              <a:rPr lang="fa-IR" dirty="0"/>
              <a:t>این رویکرد کالاتراوا ساختار پل را شبیه یک چنگ عظیم کرده. این پل در نوع خود بی نظیر است و سازه ای مشابه آن وجود ندارد.</a:t>
            </a:r>
          </a:p>
        </p:txBody>
      </p:sp>
    </p:spTree>
    <p:extLst>
      <p:ext uri="{BB962C8B-B14F-4D97-AF65-F5344CB8AC3E}">
        <p14:creationId xmlns:p14="http://schemas.microsoft.com/office/powerpoint/2010/main" val="959057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calatrava\ax\AlamilloBrid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692696"/>
            <a:ext cx="6192688" cy="490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172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620688"/>
            <a:ext cx="4138933" cy="4267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descr="E:\calatrava\ax\AlamilloBridg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2420888"/>
            <a:ext cx="4267200" cy="3105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7595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6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Sina" pitchFamily="2" charset="-78"/>
              </a:rPr>
              <a:t>سانتیاگو کالاتراوا</a:t>
            </a:r>
            <a:endParaRPr lang="fa-IR" dirty="0">
              <a:cs typeface="B Sina" pitchFamily="2" charset="-78"/>
            </a:endParaRPr>
          </a:p>
        </p:txBody>
      </p:sp>
      <p:sp>
        <p:nvSpPr>
          <p:cNvPr id="9" name="Content Placeholder 8"/>
          <p:cNvSpPr>
            <a:spLocks noGrp="1"/>
          </p:cNvSpPr>
          <p:nvPr>
            <p:ph sz="quarter" idx="1"/>
          </p:nvPr>
        </p:nvSpPr>
        <p:spPr/>
        <p:txBody>
          <a:bodyPr>
            <a:normAutofit fontScale="92500" lnSpcReduction="10000"/>
          </a:bodyPr>
          <a:lstStyle/>
          <a:p>
            <a:r>
              <a:rPr lang="fa-IR" b="1" dirty="0" smtClean="0">
                <a:cs typeface="B Tabassom" pitchFamily="2" charset="-78"/>
              </a:rPr>
              <a:t>زندگینامه</a:t>
            </a:r>
          </a:p>
          <a:p>
            <a:r>
              <a:rPr lang="fa-IR" b="1" dirty="0" smtClean="0">
                <a:cs typeface="B Tabassom" pitchFamily="2" charset="-78"/>
              </a:rPr>
              <a:t>سانتیاگو </a:t>
            </a:r>
            <a:r>
              <a:rPr lang="fa-IR" b="1" dirty="0">
                <a:cs typeface="B Tabassom" pitchFamily="2" charset="-78"/>
              </a:rPr>
              <a:t>کالاتراوا در ۲۸ ژوئیه ۱۹۵۱ میلادی در حومهٔ شهر والنسیا در اسپانیا به دنیا آمد. در همان شهر تحصیلات خود را در مدرسه هنر و معماری به پایان رساند. پس از پایان تحصیلات معماری در ۱۹۷۵ برای تحصیل در رشته مهندسی عمران وارد موسسه فنی فدرال سوییسدر زوریخ شد. در ۱۹۸۱ پس از اتمام تز دکترای رشته مهندسی سازه تحت عنوان «چین خوردگی قاب‌های سه بعدی» فعالیت‌های معماری و مهندسی خود را آغاز کرد. فعالیت‌های آغازین کالاتراوا بیشتر بر روی پل‌ها و ایستگاه‌های قطار متمرکز بود. طراحی‌های او جایگاه پروژه‌های عمرانی را به ترازی بالاتر ارتقا </a:t>
            </a:r>
            <a:r>
              <a:rPr lang="fa-IR" b="1" dirty="0" smtClean="0">
                <a:cs typeface="B Tabassom" pitchFamily="2" charset="-78"/>
              </a:rPr>
              <a:t>داد</a:t>
            </a:r>
          </a:p>
          <a:p>
            <a:pPr marL="0" indent="0">
              <a:buNone/>
            </a:pPr>
            <a:r>
              <a:rPr lang="fa-IR" b="1" dirty="0">
                <a:cs typeface="B Tabassom" pitchFamily="2" charset="-78"/>
              </a:rPr>
              <a:t>     سبک پیشروی کالاتراوا برای ادغام مهندسی سازه و معماری در پل سازی شهرتی جهانی یافته است. در حقیقت او را می‌توان دنباله رو مهندسان اسپانیایی مدرنیستی  دانست. . با وجود این، سبک او بسیار شخصی است و از مطالعات فراوان او پیرامون ساختار فیزیولوژیک بدن انسان و جهان طبیعت منتج </a:t>
            </a:r>
            <a:r>
              <a:rPr lang="fa-IR" b="1" dirty="0" smtClean="0">
                <a:cs typeface="B Tabassom" pitchFamily="2" charset="-78"/>
              </a:rPr>
              <a:t>می‌شود</a:t>
            </a:r>
            <a:endParaRPr lang="en-US" b="1" dirty="0" smtClean="0">
              <a:cs typeface="B Tabassom" pitchFamily="2" charset="-78"/>
            </a:endParaRPr>
          </a:p>
          <a:p>
            <a:pPr marL="0" indent="0">
              <a:buNone/>
            </a:pPr>
            <a:r>
              <a:rPr lang="fa-IR" b="1" dirty="0" smtClean="0">
                <a:cs typeface="B Tabassom" pitchFamily="2" charset="-78"/>
              </a:rPr>
              <a:t>می توان </a:t>
            </a:r>
            <a:r>
              <a:rPr lang="fa-IR" b="1" dirty="0">
                <a:cs typeface="B Tabassom" pitchFamily="2" charset="-78"/>
              </a:rPr>
              <a:t>گفت كالاتروا، معماري كه علاوه بر معمار بودنش مهندس سازه نيز هست و شهرتش هم به دليل پل هايش و هم بناهايش است</a:t>
            </a:r>
            <a:endParaRPr lang="fa-IR" dirty="0"/>
          </a:p>
        </p:txBody>
      </p:sp>
    </p:spTree>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calatrava\ax\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620688"/>
            <a:ext cx="4392488" cy="5256583"/>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E:\calatrava\ax\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637828"/>
            <a:ext cx="3528392" cy="4697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499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calatrava\ax\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188640"/>
            <a:ext cx="2985220" cy="4207333"/>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E:\calatrava\ax\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667" y="1556792"/>
            <a:ext cx="499343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729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E:\calatrava\ax\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06" y="332656"/>
            <a:ext cx="4445000" cy="367240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E:\calatrava\ax\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321" y="3717032"/>
            <a:ext cx="3755776" cy="26289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709" y="601538"/>
            <a:ext cx="4445000"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2477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0" y="0"/>
            <a:ext cx="911143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4349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پل بندر پورتومادرو</a:t>
            </a:r>
          </a:p>
        </p:txBody>
      </p:sp>
      <p:sp>
        <p:nvSpPr>
          <p:cNvPr id="3" name="Content Placeholder 2"/>
          <p:cNvSpPr>
            <a:spLocks noGrp="1"/>
          </p:cNvSpPr>
          <p:nvPr>
            <p:ph sz="quarter" idx="1"/>
          </p:nvPr>
        </p:nvSpPr>
        <p:spPr/>
        <p:txBody>
          <a:bodyPr/>
          <a:lstStyle/>
          <a:p>
            <a:r>
              <a:rPr lang="fa-IR" dirty="0"/>
              <a:t>پوانته د لا موجر (نام پل) از یک پل معلق چرخان با 102 متر طول تشکیل شده که بین یک جفت پل ثابت قرار گرفته است. این قسمت از پل می تواند 90 درجه بچرخد تا اجازه عبور و مرور آزاد به قایق های درون آب بدهد. وزن برج پل مکانیکی با وزن باقی پل موازنه می کند و کار سیستم چرخشی را نیز آسانتر می کند.</a:t>
            </a:r>
          </a:p>
          <a:p>
            <a:endParaRPr lang="fa-IR" dirty="0"/>
          </a:p>
          <a:p>
            <a:r>
              <a:rPr lang="fa-IR" dirty="0"/>
              <a:t> </a:t>
            </a:r>
          </a:p>
          <a:p>
            <a:r>
              <a:rPr lang="fa-IR" dirty="0"/>
              <a:t>این پل از بتن مسلح و استیل ساخته شده و با سنگ طبیعی و سرامیک کفسازی شده است و با نور پردازی زیبا به سمبل جدیدی از بوئنس آیرس تبدیل شده است.</a:t>
            </a:r>
          </a:p>
        </p:txBody>
      </p:sp>
    </p:spTree>
    <p:extLst>
      <p:ext uri="{BB962C8B-B14F-4D97-AF65-F5344CB8AC3E}">
        <p14:creationId xmlns:p14="http://schemas.microsoft.com/office/powerpoint/2010/main" val="3343362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E:\calatrava\ax\462949632698966699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116632"/>
            <a:ext cx="5258172" cy="3489016"/>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descr="E:\calatrava\ax\PuertoMaderoBridge-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622763"/>
            <a:ext cx="4267200" cy="284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064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endParaRPr lang="fa-IR"/>
          </a:p>
        </p:txBody>
      </p:sp>
      <p:pic>
        <p:nvPicPr>
          <p:cNvPr id="17410" name="Picture 2" descr="E:\calatrava\ax\PuertoMaderoBridge-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72058"/>
            <a:ext cx="74888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E:\calatrava\ax\PuertoMaderoBridg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26" y="3068960"/>
            <a:ext cx="4267200" cy="284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0290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51520" y="692696"/>
            <a:ext cx="4040952" cy="538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054447"/>
            <a:ext cx="4267200"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1723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توسعۀ فرودگاه بین المللی دنور</a:t>
            </a:r>
          </a:p>
        </p:txBody>
      </p:sp>
      <p:sp>
        <p:nvSpPr>
          <p:cNvPr id="3" name="Content Placeholder 2"/>
          <p:cNvSpPr>
            <a:spLocks noGrp="1"/>
          </p:cNvSpPr>
          <p:nvPr>
            <p:ph sz="quarter" idx="1"/>
          </p:nvPr>
        </p:nvSpPr>
        <p:spPr/>
        <p:txBody>
          <a:bodyPr>
            <a:normAutofit lnSpcReduction="10000"/>
          </a:bodyPr>
          <a:lstStyle/>
          <a:p>
            <a:endParaRPr lang="fa-IR" dirty="0"/>
          </a:p>
          <a:p>
            <a:endParaRPr lang="fa-IR" dirty="0"/>
          </a:p>
          <a:p>
            <a:r>
              <a:rPr lang="fa-IR" dirty="0"/>
              <a:t>توسعۀ فرودگاه بین المللی دنورسانتیاگوکالاتراوا ازطرح اولیه خود برای توسعۀ فرودگاه بین المللی دنور خبرداد. لازم بذکراست این طرح همچنین شامل ساخت یک پل راه آهن، ایستگاه قطار، هتل ۵۰۰ اتاقه، مرکزکنفرانس واجتماعات شهری،می باشد. بطوری که میدان مرکزی، هتل و ایستگاه راه آهن در یک مجتمع واحد قرارخواهند گرفت</a:t>
            </a:r>
            <a:r>
              <a:rPr lang="fa-IR" dirty="0" smtClean="0"/>
              <a:t>.</a:t>
            </a:r>
          </a:p>
          <a:p>
            <a:r>
              <a:rPr lang="fa-IR" dirty="0"/>
              <a:t>کالاتراوا در تشریح این پروژه چنین می گوید:هدف من درقراردادن ایستگاه قطار کنار یک ساختارآیکونیک و فرم دار، ایجاد مرکزیست که دارای یک ماهیت مستقل باشد. همچنین آرزوی قلبی من این است که این مرکز صرفا به برآورده کردن ملاحظات و ضمائم معماری نپرداخته باشد، بلکه باعث شود که فرودگاه دنور به یک فرودگاه متمایز بین المللی تبدیل شود.</a:t>
            </a:r>
          </a:p>
        </p:txBody>
      </p:sp>
    </p:spTree>
    <p:extLst>
      <p:ext uri="{BB962C8B-B14F-4D97-AF65-F5344CB8AC3E}">
        <p14:creationId xmlns:p14="http://schemas.microsoft.com/office/powerpoint/2010/main" val="4226547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calatrava\ax\denverAirport-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116632"/>
            <a:ext cx="4690223" cy="3096344"/>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descr="E:\calatrava\ax\denverAirpo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429000"/>
            <a:ext cx="5632627"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527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Desktop\calatrava\222\index.jpeg"/>
          <p:cNvPicPr>
            <a:picLocks noChangeAspect="1" noChangeArrowheads="1"/>
          </p:cNvPicPr>
          <p:nvPr/>
        </p:nvPicPr>
        <p:blipFill>
          <a:blip r:embed="rId2">
            <a:extLst/>
          </a:blip>
          <a:srcRect/>
          <a:stretch>
            <a:fillRect/>
          </a:stretch>
        </p:blipFill>
        <p:spPr bwMode="auto">
          <a:xfrm>
            <a:off x="5214942" y="857232"/>
            <a:ext cx="3214710" cy="5286412"/>
          </a:xfrm>
          <a:prstGeom prst="rect">
            <a:avLst/>
          </a:prstGeom>
          <a:ln>
            <a:noFill/>
          </a:ln>
          <a:effectLst>
            <a:outerShdw blurRad="292100" dist="139700" dir="2700000" algn="tl" rotWithShape="0">
              <a:srgbClr val="333333">
                <a:alpha val="65000"/>
              </a:srgbClr>
            </a:outerShdw>
          </a:effectLst>
          <a:extLst/>
        </p:spPr>
      </p:pic>
      <p:pic>
        <p:nvPicPr>
          <p:cNvPr id="2051" name="Picture 3" descr="C:\Documents and Settings\Administrator\Desktop\calatrava\222\images.jpeg"/>
          <p:cNvPicPr>
            <a:picLocks noChangeAspect="1" noChangeArrowheads="1"/>
          </p:cNvPicPr>
          <p:nvPr/>
        </p:nvPicPr>
        <p:blipFill>
          <a:blip r:embed="rId3">
            <a:extLst/>
          </a:blip>
          <a:srcRect/>
          <a:stretch>
            <a:fillRect/>
          </a:stretch>
        </p:blipFill>
        <p:spPr bwMode="auto">
          <a:xfrm>
            <a:off x="428596" y="1071546"/>
            <a:ext cx="4000528" cy="5228974"/>
          </a:xfrm>
          <a:prstGeom prst="rect">
            <a:avLst/>
          </a:prstGeom>
          <a:ln>
            <a:noFill/>
          </a:ln>
          <a:effectLst>
            <a:outerShdw blurRad="292100" dist="139700" dir="2700000" algn="tl" rotWithShape="0">
              <a:srgbClr val="333333">
                <a:alpha val="65000"/>
              </a:srgbClr>
            </a:outerShdw>
          </a:effectLst>
          <a:extLst/>
        </p:spPr>
      </p:pic>
    </p:spTree>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E:\calatrava\ax\denverAirport-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573016"/>
            <a:ext cx="4267200" cy="2933700"/>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E:\calatrava\ax\denverAirport-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5927785" cy="381071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quarter" idx="1"/>
          </p:nvPr>
        </p:nvSpPr>
        <p:spPr/>
        <p:txBody>
          <a:bodyPr/>
          <a:lstStyle/>
          <a:p>
            <a:endParaRPr lang="fa-IR"/>
          </a:p>
        </p:txBody>
      </p:sp>
    </p:spTree>
    <p:extLst>
      <p:ext uri="{BB962C8B-B14F-4D97-AF65-F5344CB8AC3E}">
        <p14:creationId xmlns:p14="http://schemas.microsoft.com/office/powerpoint/2010/main" val="10969063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E:\calatrava\ax\denverAirpo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08" y="302257"/>
            <a:ext cx="4421113" cy="3404651"/>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3" descr="E:\calatrava\ax\denverAirport-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741178"/>
            <a:ext cx="4824536" cy="2907644"/>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535352"/>
            <a:ext cx="4267200" cy="29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966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پل ساعت </a:t>
            </a:r>
            <a:r>
              <a:rPr lang="fa-IR" dirty="0" smtClean="0"/>
              <a:t>خورشیدی</a:t>
            </a:r>
            <a:endParaRPr lang="fa-IR" dirty="0"/>
          </a:p>
        </p:txBody>
      </p:sp>
      <p:sp>
        <p:nvSpPr>
          <p:cNvPr id="3" name="Content Placeholder 2"/>
          <p:cNvSpPr>
            <a:spLocks noGrp="1"/>
          </p:cNvSpPr>
          <p:nvPr>
            <p:ph sz="quarter" idx="1"/>
          </p:nvPr>
        </p:nvSpPr>
        <p:spPr/>
        <p:txBody>
          <a:bodyPr/>
          <a:lstStyle/>
          <a:p>
            <a:r>
              <a:rPr lang="fa-IR" dirty="0"/>
              <a:t>پل ساعت خورشیدی(</a:t>
            </a:r>
            <a:r>
              <a:rPr lang="en-US" dirty="0"/>
              <a:t>sundial bridge) </a:t>
            </a:r>
            <a:r>
              <a:rPr lang="fa-IR" dirty="0"/>
              <a:t>بر روی رودخانه ساکرامنتو در شهر ردینگ قسمت شمال و جنوب پارک اکتشافی ترتل بی را بهم متصل می کند.پل ساعت خورشیدی هم یک اثر هنری و هم یک شگفتی فنی است. پل از جنس فولادوشیشه و گرانیت حس بی وزنی القا می کند و سطح شفاف و ضد لغزش عرشه چشم انداز دیدنی در شب بوجود می اورد.سایه دکل مایل ۶۶ متری پل در طول روز در ورودی پل، زمان را مشخص می کند</a:t>
            </a:r>
            <a:r>
              <a:rPr lang="fa-IR" dirty="0" smtClean="0"/>
              <a:t>.</a:t>
            </a:r>
          </a:p>
          <a:p>
            <a:r>
              <a:rPr lang="fa-IR" dirty="0"/>
              <a:t>بدلیل اینکه رودخانه ساکرامنتو یکی از معدود مراکز تخم ریزی ماهی قزل الا در امریکا است کالاتروا مصمم بود هیچ تغییری در ان بوجود نیاورد بهمین خاطر پل هیچ پایه ای در اب ندارد. از طرف دیگر سطح عرشه نیز از شیشه پوشیده شده تا از ایجاد سایه بر اب و کاهش دمای اب جلوگیری شود.</a:t>
            </a:r>
          </a:p>
        </p:txBody>
      </p:sp>
    </p:spTree>
    <p:extLst>
      <p:ext uri="{BB962C8B-B14F-4D97-AF65-F5344CB8AC3E}">
        <p14:creationId xmlns:p14="http://schemas.microsoft.com/office/powerpoint/2010/main" val="20084007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descr="E:\calatrava\ax\SundialBrid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6" y="-1"/>
            <a:ext cx="5724129" cy="4293097"/>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5781226" y="476672"/>
            <a:ext cx="3362774"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1074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187624" y="764704"/>
            <a:ext cx="6624736" cy="496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23324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شهرک علوم و فنون</a:t>
            </a:r>
            <a:endParaRPr lang="fa-IR" dirty="0"/>
          </a:p>
        </p:txBody>
      </p:sp>
      <p:sp>
        <p:nvSpPr>
          <p:cNvPr id="3" name="Content Placeholder 2"/>
          <p:cNvSpPr>
            <a:spLocks noGrp="1"/>
          </p:cNvSpPr>
          <p:nvPr>
            <p:ph sz="quarter" idx="1"/>
          </p:nvPr>
        </p:nvSpPr>
        <p:spPr/>
        <p:txBody>
          <a:bodyPr>
            <a:normAutofit fontScale="55000" lnSpcReduction="20000"/>
          </a:bodyPr>
          <a:lstStyle/>
          <a:p>
            <a:r>
              <a:rPr lang="fa-IR" dirty="0"/>
              <a:t>سانتاگو کالاتراوا : ” از آنجا که این سایت به دریا نزدیک است و والنسیا خشک، تصمیم گرفتم تا از آب به صورت انعکاس دهنده معماری به عنوان یک المان شاخص سایت استفاده کنم.”</a:t>
            </a:r>
          </a:p>
          <a:p>
            <a:endParaRPr lang="fa-IR" dirty="0"/>
          </a:p>
          <a:p>
            <a:r>
              <a:rPr lang="fa-IR" dirty="0"/>
              <a:t>شهرک علوم و فنون که توسط سانتاگو کالاتراوا طراحی شده است، یک مرکز بازآفرینی شهری برای فرهنگ و علوم در مقیاس بزرگ است که همچنین “</a:t>
            </a:r>
            <a:r>
              <a:rPr lang="en-US" dirty="0" err="1"/>
              <a:t>L’Oceanogràfic</a:t>
            </a:r>
            <a:r>
              <a:rPr lang="en-US" dirty="0"/>
              <a:t>” – </a:t>
            </a:r>
            <a:r>
              <a:rPr lang="fa-IR" dirty="0"/>
              <a:t>شهری در زیر آب که توسط مرحوم “</a:t>
            </a:r>
            <a:r>
              <a:rPr lang="en-US" dirty="0"/>
              <a:t>Felix Candela” </a:t>
            </a:r>
            <a:r>
              <a:rPr lang="fa-IR" dirty="0"/>
              <a:t>طراحی شده است – را نیز در بر می گیرد</a:t>
            </a:r>
            <a:r>
              <a:rPr lang="fa-IR" dirty="0" smtClean="0"/>
              <a:t>.</a:t>
            </a:r>
          </a:p>
          <a:p>
            <a:r>
              <a:rPr lang="fa-IR" dirty="0"/>
              <a:t>افلاک نما ( </a:t>
            </a:r>
            <a:r>
              <a:rPr lang="en-US" dirty="0" err="1"/>
              <a:t>L’Hemisfèric</a:t>
            </a:r>
            <a:r>
              <a:rPr lang="en-US" dirty="0"/>
              <a:t> ) </a:t>
            </a:r>
            <a:r>
              <a:rPr lang="fa-IR" dirty="0"/>
              <a:t>اولین قسمتی بود که به روی عموم (در آپریل ۱۹۹۸) گشوده شد.موزه علم در سال ۲۰۰۰، ساختمان پارکینگ (</a:t>
            </a:r>
            <a:r>
              <a:rPr lang="en-US" dirty="0" err="1"/>
              <a:t>L’Umbracle</a:t>
            </a:r>
            <a:r>
              <a:rPr lang="en-US" dirty="0"/>
              <a:t> ) </a:t>
            </a:r>
            <a:r>
              <a:rPr lang="fa-IR" dirty="0"/>
              <a:t>در سال ۲۰۰۱ و کاخ هنر (</a:t>
            </a:r>
            <a:r>
              <a:rPr lang="en-US" dirty="0"/>
              <a:t>Palacio de </a:t>
            </a:r>
            <a:r>
              <a:rPr lang="en-US" dirty="0" err="1"/>
              <a:t>las</a:t>
            </a:r>
            <a:r>
              <a:rPr lang="en-US" dirty="0"/>
              <a:t> </a:t>
            </a:r>
            <a:r>
              <a:rPr lang="en-US" dirty="0" err="1"/>
              <a:t>Artes</a:t>
            </a:r>
            <a:r>
              <a:rPr lang="en-US" dirty="0"/>
              <a:t> ) </a:t>
            </a:r>
            <a:r>
              <a:rPr lang="fa-IR" dirty="0"/>
              <a:t>در سال ۲۰۰۲ یه بهره برداری رسید</a:t>
            </a:r>
            <a:r>
              <a:rPr lang="fa-IR" dirty="0" smtClean="0"/>
              <a:t>.</a:t>
            </a:r>
          </a:p>
          <a:p>
            <a:r>
              <a:rPr lang="fa-IR" dirty="0"/>
              <a:t>تفرجگاه و پارگینک خودرو ها (</a:t>
            </a:r>
            <a:r>
              <a:rPr lang="en-US" dirty="0" err="1"/>
              <a:t>L’Umbracle</a:t>
            </a:r>
            <a:r>
              <a:rPr lang="en-US" dirty="0"/>
              <a:t> ) ، </a:t>
            </a:r>
            <a:r>
              <a:rPr lang="fa-IR" dirty="0"/>
              <a:t>آخرین مرحله طراحی کالاتراوا در مجموعه بی نظیر و وسیع شهر ک علوم و فنون است</a:t>
            </a:r>
            <a:r>
              <a:rPr lang="fa-IR" dirty="0" smtClean="0"/>
              <a:t>.</a:t>
            </a:r>
          </a:p>
          <a:p>
            <a:r>
              <a:rPr lang="fa-IR" dirty="0"/>
              <a:t>سقف سازه های دریایی که پارک اقیانوس شناسی (</a:t>
            </a:r>
            <a:r>
              <a:rPr lang="en-US" dirty="0" err="1"/>
              <a:t>L’Oceanogràfic</a:t>
            </a:r>
            <a:r>
              <a:rPr lang="en-US" dirty="0"/>
              <a:t> ) – </a:t>
            </a:r>
            <a:r>
              <a:rPr lang="fa-IR" dirty="0"/>
              <a:t>مجموعه ای در زیر آب به ابعاد ۸۰ هزار متر مربع – را شکل می دهند، توسط “</a:t>
            </a:r>
            <a:r>
              <a:rPr lang="en-US" dirty="0"/>
              <a:t>Felix Candela” </a:t>
            </a:r>
            <a:r>
              <a:rPr lang="fa-IR" dirty="0"/>
              <a:t>طراحی شده اند</a:t>
            </a:r>
            <a:r>
              <a:rPr lang="fa-IR" dirty="0" smtClean="0"/>
              <a:t>.</a:t>
            </a:r>
          </a:p>
          <a:p>
            <a:r>
              <a:rPr lang="fa-IR" dirty="0"/>
              <a:t>شهرک علوم و فنون کالاتراوا</a:t>
            </a:r>
          </a:p>
          <a:p>
            <a:endParaRPr lang="fa-IR" dirty="0"/>
          </a:p>
          <a:p>
            <a:r>
              <a:rPr lang="fa-IR" dirty="0"/>
              <a:t>یک برج مخابرات برای گوشه غربی سایت طرح ریزی شده بود که با تغییر دولت در سال ۱۹۹۶ ، این برج مخابراتی جای خود را به کاخ هنر (</a:t>
            </a:r>
            <a:r>
              <a:rPr lang="en-US" dirty="0"/>
              <a:t>Palacio de </a:t>
            </a:r>
            <a:r>
              <a:rPr lang="en-US" dirty="0" err="1"/>
              <a:t>las</a:t>
            </a:r>
            <a:r>
              <a:rPr lang="en-US" dirty="0"/>
              <a:t> </a:t>
            </a:r>
            <a:r>
              <a:rPr lang="en-US" dirty="0" err="1"/>
              <a:t>Artes</a:t>
            </a:r>
            <a:r>
              <a:rPr lang="en-US" dirty="0"/>
              <a:t> ) </a:t>
            </a:r>
            <a:r>
              <a:rPr lang="fa-IR" dirty="0"/>
              <a:t>داد.</a:t>
            </a:r>
          </a:p>
          <a:p>
            <a:endParaRPr lang="fa-IR" dirty="0"/>
          </a:p>
          <a:p>
            <a:r>
              <a:rPr lang="fa-IR" dirty="0"/>
              <a:t>کالاتراوا در سال ۱۹۹۱ برنده مسابقه طراحی برج ارتباطات شد .البته بعدا در همان سال طرح توسعه تمام مجموعه به او واگذار شد</a:t>
            </a:r>
            <a:r>
              <a:rPr lang="fa-IR" dirty="0" smtClean="0"/>
              <a:t>.</a:t>
            </a:r>
          </a:p>
          <a:p>
            <a:r>
              <a:rPr lang="fa-IR" dirty="0"/>
              <a:t>یکی از نفاط اوج غرب تفرجگاه ورودی های ایستگاه مترو آلامدا ( </a:t>
            </a:r>
            <a:r>
              <a:rPr lang="en-US" dirty="0"/>
              <a:t>Alameda ) ( 1996-1991 ) </a:t>
            </a:r>
            <a:r>
              <a:rPr lang="fa-IR" dirty="0"/>
              <a:t>و پل آلامدا ( که شهر قدیم والنسیا را به دانشگاه متصل می سازد) است.</a:t>
            </a:r>
          </a:p>
          <a:p>
            <a:r>
              <a:rPr lang="fa-IR" dirty="0"/>
              <a:t>ارتفاع سایبان های فلزی که ورودی های به ایستگاه زیرزمینی را مشخص می کنند توسط بازوهای هیدرولیکی قابل کاهش است، تا جایی که سایبان ها با کف همسطح می شوند و بدین ترتیب ورودی بسته می شود</a:t>
            </a:r>
            <a:r>
              <a:rPr lang="fa-IR" dirty="0" smtClean="0"/>
              <a:t>.</a:t>
            </a:r>
          </a:p>
          <a:p>
            <a:endParaRPr lang="fa-IR" dirty="0" smtClean="0"/>
          </a:p>
          <a:p>
            <a:endParaRPr lang="fa-IR" dirty="0"/>
          </a:p>
        </p:txBody>
      </p:sp>
    </p:spTree>
    <p:extLst>
      <p:ext uri="{BB962C8B-B14F-4D97-AF65-F5344CB8AC3E}">
        <p14:creationId xmlns:p14="http://schemas.microsoft.com/office/powerpoint/2010/main" val="2407892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E:\calatrava\ax\Ciutat-de-les-Ar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692696"/>
            <a:ext cx="7252994"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79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E:\calatrava\ax\Ciutat-de-les-Art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4904"/>
            <a:ext cx="5256584" cy="3942438"/>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E:\calatrava\ax\Ciutat-de-les-Art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0"/>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403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E:\calatrava\ax\Ciutat-de-les-Arts-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14" y="1772816"/>
            <a:ext cx="3971437" cy="4098032"/>
          </a:xfrm>
          <a:prstGeom prst="rect">
            <a:avLst/>
          </a:prstGeom>
          <a:noFill/>
          <a:extLst>
            <a:ext uri="{909E8E84-426E-40DD-AFC4-6F175D3DCCD1}">
              <a14:hiddenFill xmlns:a14="http://schemas.microsoft.com/office/drawing/2010/main">
                <a:solidFill>
                  <a:srgbClr val="FFFFFF"/>
                </a:solidFill>
              </a14:hiddenFill>
            </a:ext>
          </a:extLst>
        </p:spPr>
      </p:pic>
      <p:pic>
        <p:nvPicPr>
          <p:cNvPr id="28675" name="Picture 3" descr="E:\calatrava\ax\Ciutat-de-les-Art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1059" y="350912"/>
            <a:ext cx="4900149" cy="3150096"/>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E:\calatrava\ax\Ciutat-de-les-Arts-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533" y="3645024"/>
            <a:ext cx="4583675" cy="2901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5103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E:\calatrava\ax\Ciutat-de-les-Arts-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933056"/>
            <a:ext cx="6336704" cy="2731765"/>
          </a:xfrm>
          <a:prstGeom prst="rect">
            <a:avLst/>
          </a:prstGeom>
          <a:noFill/>
          <a:extLst>
            <a:ext uri="{909E8E84-426E-40DD-AFC4-6F175D3DCCD1}">
              <a14:hiddenFill xmlns:a14="http://schemas.microsoft.com/office/drawing/2010/main">
                <a:solidFill>
                  <a:srgbClr val="FFFFFF"/>
                </a:solidFill>
              </a14:hiddenFill>
            </a:ext>
          </a:extLst>
        </p:spPr>
      </p:pic>
      <p:pic>
        <p:nvPicPr>
          <p:cNvPr id="29699" name="Picture 3" descr="E:\calatrava\ax\Ciutat-de-les-Arts-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260647"/>
            <a:ext cx="5256584" cy="3672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68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14348" y="714356"/>
            <a:ext cx="7467600" cy="5259530"/>
          </a:xfrm>
        </p:spPr>
        <p:txBody>
          <a:bodyPr/>
          <a:lstStyle/>
          <a:p>
            <a:r>
              <a:rPr lang="fa-IR" b="1" dirty="0">
                <a:cs typeface="B Tabassom" pitchFamily="2" charset="-78"/>
              </a:rPr>
              <a:t>سانتياگو كالاتراوا شخصيتي كه بيشتر به واسطه فعاليتهاي معماي اش شهرت يافته است ، به هنر به عنوان انگيزه و محركي براي خلق آثارش مي نگردو شيفتگي و تمايل وي به هنر در طي سالها را مي توان در تعداد مبهوت كننده طراحي ها ومجسمه هايش تا به امروز درك كرد . در طي 20 سال </a:t>
            </a:r>
            <a:r>
              <a:rPr lang="fa-IR" b="1" dirty="0" smtClean="0">
                <a:cs typeface="B Tabassom" pitchFamily="2" charset="-78"/>
              </a:rPr>
              <a:t>گذشته وي </a:t>
            </a:r>
            <a:r>
              <a:rPr lang="fa-IR" b="1" dirty="0">
                <a:cs typeface="B Tabassom" pitchFamily="2" charset="-78"/>
              </a:rPr>
              <a:t>بيش از 65000 اسكيس و طراحي در آرشيو خود جمع آوري كرده است. </a:t>
            </a:r>
            <a:r>
              <a:rPr lang="fa-IR" b="1" dirty="0" smtClean="0">
                <a:cs typeface="B Tabassom" pitchFamily="2" charset="-78"/>
              </a:rPr>
              <a:t>كالاتروا </a:t>
            </a:r>
            <a:r>
              <a:rPr lang="fa-IR" b="1" dirty="0">
                <a:cs typeface="B Tabassom" pitchFamily="2" charset="-78"/>
              </a:rPr>
              <a:t>بيان مي كند كه گوناگوني و تنوع در طراحي هايش منعكس كننده اهميتي است كه وي به هر جزء ميدهد، به گونه اي كه حتي اندازه و كيفيت كاغذ ايجاد كننده يك گفتگو ميان خود و طراحي است </a:t>
            </a:r>
            <a:r>
              <a:rPr lang="fa-IR" b="1" dirty="0" smtClean="0">
                <a:cs typeface="B Tabassom" pitchFamily="2" charset="-78"/>
              </a:rPr>
              <a:t>.</a:t>
            </a:r>
          </a:p>
          <a:p>
            <a:r>
              <a:rPr lang="fa-IR" b="1" dirty="0">
                <a:cs typeface="B Tabassom" pitchFamily="2" charset="-78"/>
              </a:rPr>
              <a:t>همچنين كالاتراوا چندين هزار طراحي از بدن انسان دارد كه اكثر آنها بدون آنكه از روي مدلي خاص كشيده شده باشند، تصوري ترسيم شده اند شيفتگي شديد او به اين زمينه در پرتره ها، پيكرهاي فردي و جمعي و پيكره هايي كه تكامل يافته و در يك پروسه طراحي معماري دخيل شده اند، بازتاب مي يابد.تعدادي ديگر از طرحهاي وي شامل محاورتي از مكعب ها و بدن انسان در حالت هاي مختلف هستند</a:t>
            </a:r>
          </a:p>
        </p:txBody>
      </p:sp>
    </p:spTree>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E:\calatrava\ax\Ciutat-de-les-Arts-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93179"/>
            <a:ext cx="42672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23" name="Picture 3" descr="E:\calatrava\ax\Ciutat-de-les-Arts-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3210998"/>
            <a:ext cx="4896544" cy="3490410"/>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E:\calatrava\ax\Ciutat-de-les-Arts-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1729"/>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1738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E:\calatrava\ax\Ciutat-de-les-Arts-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8471" y="2924944"/>
            <a:ext cx="4701033" cy="3528392"/>
          </a:xfrm>
          <a:prstGeom prst="rect">
            <a:avLst/>
          </a:prstGeom>
          <a:noFill/>
          <a:extLst>
            <a:ext uri="{909E8E84-426E-40DD-AFC4-6F175D3DCCD1}">
              <a14:hiddenFill xmlns:a14="http://schemas.microsoft.com/office/drawing/2010/main">
                <a:solidFill>
                  <a:srgbClr val="FFFFFF"/>
                </a:solidFill>
              </a14:hiddenFill>
            </a:ext>
          </a:extLst>
        </p:spPr>
      </p:pic>
      <p:pic>
        <p:nvPicPr>
          <p:cNvPr id="31747" name="Picture 3" descr="E:\calatrava\ax\Ciutat-de-les-Arts-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632"/>
            <a:ext cx="4248471"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966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endParaRPr lang="fa-IR"/>
          </a:p>
        </p:txBody>
      </p:sp>
    </p:spTree>
    <p:extLst>
      <p:ext uri="{BB962C8B-B14F-4D97-AF65-F5344CB8AC3E}">
        <p14:creationId xmlns:p14="http://schemas.microsoft.com/office/powerpoint/2010/main" val="2361568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800" b="1" dirty="0" smtClean="0">
                <a:cs typeface="B Sina" pitchFamily="2" charset="-78"/>
              </a:rPr>
              <a:t>تعدادی از پروژه های سانتیاگو کالاتراوا</a:t>
            </a:r>
            <a:endParaRPr lang="fa-IR" dirty="0"/>
          </a:p>
        </p:txBody>
      </p:sp>
      <p:sp>
        <p:nvSpPr>
          <p:cNvPr id="3" name="Content Placeholder 2"/>
          <p:cNvSpPr>
            <a:spLocks noGrp="1"/>
          </p:cNvSpPr>
          <p:nvPr>
            <p:ph sz="quarter" idx="1"/>
          </p:nvPr>
        </p:nvSpPr>
        <p:spPr>
          <a:xfrm>
            <a:off x="4429124" y="1857364"/>
            <a:ext cx="3657600" cy="4572000"/>
          </a:xfrm>
        </p:spPr>
        <p:txBody>
          <a:bodyPr/>
          <a:lstStyle/>
          <a:p>
            <a:r>
              <a:rPr lang="fa-IR" dirty="0" smtClean="0"/>
              <a:t>موزه هنرهای میلواکی</a:t>
            </a:r>
          </a:p>
          <a:p>
            <a:r>
              <a:rPr lang="fa-IR" dirty="0"/>
              <a:t>برج تورنینگ </a:t>
            </a:r>
            <a:r>
              <a:rPr lang="fa-IR" dirty="0" smtClean="0"/>
              <a:t>تورسو</a:t>
            </a:r>
          </a:p>
          <a:p>
            <a:r>
              <a:rPr lang="fa-IR" dirty="0" smtClean="0"/>
              <a:t>تالار تنریفه</a:t>
            </a:r>
          </a:p>
          <a:p>
            <a:r>
              <a:rPr lang="fa-IR" dirty="0" smtClean="0"/>
              <a:t>پل صلح</a:t>
            </a:r>
          </a:p>
          <a:p>
            <a:r>
              <a:rPr lang="fa-IR" dirty="0" smtClean="0"/>
              <a:t>پل آلامیلو</a:t>
            </a:r>
          </a:p>
          <a:p>
            <a:r>
              <a:rPr lang="fa-IR" dirty="0" smtClean="0"/>
              <a:t>پل ساعت خورشیدی</a:t>
            </a:r>
          </a:p>
          <a:p>
            <a:r>
              <a:rPr lang="fa-IR" dirty="0" smtClean="0"/>
              <a:t>شهرک علوم و فنون</a:t>
            </a:r>
          </a:p>
          <a:p>
            <a:r>
              <a:rPr lang="fa-IR" dirty="0" smtClean="0"/>
              <a:t>برج چرخان</a:t>
            </a:r>
          </a:p>
          <a:p>
            <a:r>
              <a:rPr lang="fa-IR" dirty="0"/>
              <a:t>پل بندر </a:t>
            </a:r>
            <a:r>
              <a:rPr lang="fa-IR" dirty="0" smtClean="0"/>
              <a:t>پورتومادرو</a:t>
            </a:r>
          </a:p>
          <a:p>
            <a:r>
              <a:rPr lang="fa-IR" dirty="0"/>
              <a:t>توسعۀ فرودگاه بین المللی دنور</a:t>
            </a:r>
          </a:p>
        </p:txBody>
      </p:sp>
    </p:spTree>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برج تورنینگ تورسو</a:t>
            </a:r>
            <a:endParaRPr lang="fa-IR" dirty="0"/>
          </a:p>
        </p:txBody>
      </p:sp>
      <p:sp>
        <p:nvSpPr>
          <p:cNvPr id="3" name="Content Placeholder 2"/>
          <p:cNvSpPr>
            <a:spLocks noGrp="1"/>
          </p:cNvSpPr>
          <p:nvPr>
            <p:ph sz="quarter" idx="1"/>
          </p:nvPr>
        </p:nvSpPr>
        <p:spPr/>
        <p:txBody>
          <a:bodyPr>
            <a:normAutofit fontScale="92500" lnSpcReduction="10000"/>
          </a:bodyPr>
          <a:lstStyle/>
          <a:p>
            <a:r>
              <a:rPr lang="fa-IR" dirty="0"/>
              <a:t>اين بنا براساس ايده اي از مجسمه اي كه كالاتروا سالها پيش ساخته بود طراحي شده است. اين ساختمان نيز مانند مجسمه مذكور داراي پيچ خوردگي در ارتفاع بوده و در واقع يك برج مسكوني و تجاري محسوب مي شود. </a:t>
            </a:r>
          </a:p>
          <a:p>
            <a:r>
              <a:rPr lang="fa-IR" dirty="0"/>
              <a:t>اين ساختمان در شهر </a:t>
            </a:r>
            <a:r>
              <a:rPr lang="en-US" dirty="0"/>
              <a:t>Maln </a:t>
            </a:r>
            <a:r>
              <a:rPr lang="fa-IR" dirty="0"/>
              <a:t>سوئد در حال ساخت مي باشد كه بزرگترين كار مسكوني سانتياگو كالاتروا محسوب</a:t>
            </a:r>
          </a:p>
          <a:p>
            <a:r>
              <a:rPr lang="fa-IR" dirty="0"/>
              <a:t>مي شود . </a:t>
            </a:r>
          </a:p>
          <a:p>
            <a:r>
              <a:rPr lang="fa-IR" dirty="0"/>
              <a:t>يكي از منافع فوق العاده اين بناي پيچ خورده اين است كه ساكنان آن مي توانند منظره دلخواه خود را انتخاب نمايند كسي مي تواند منظره كنار دريا و ساحل را انتخاب نمايد در حاليكه چند طبقه بالاتر منظره شهر قابل رويت است. </a:t>
            </a:r>
          </a:p>
          <a:p>
            <a:r>
              <a:rPr lang="fa-IR" dirty="0"/>
              <a:t>ارتفاع برج 190 متر </a:t>
            </a:r>
          </a:p>
          <a:p>
            <a:r>
              <a:rPr lang="fa-IR" dirty="0"/>
              <a:t>مساحت متوسط هر طبقه 400 متر مربع </a:t>
            </a:r>
          </a:p>
          <a:p>
            <a:r>
              <a:rPr lang="fa-IR" dirty="0"/>
              <a:t>مساحت كل مسكوني 5/14599 متر مربع </a:t>
            </a:r>
          </a:p>
          <a:p>
            <a:r>
              <a:rPr lang="fa-IR" dirty="0"/>
              <a:t>مساحت كل تجاري 9/4199 متر مربع </a:t>
            </a:r>
          </a:p>
          <a:p>
            <a:endParaRPr lang="fa-IR" dirty="0"/>
          </a:p>
        </p:txBody>
      </p:sp>
    </p:spTree>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Desktop\calatrava\222\برج چرخان.jpg"/>
          <p:cNvPicPr>
            <a:picLocks noChangeAspect="1" noChangeArrowheads="1"/>
          </p:cNvPicPr>
          <p:nvPr/>
        </p:nvPicPr>
        <p:blipFill>
          <a:blip r:embed="rId2">
            <a:extLst/>
          </a:blip>
          <a:srcRect/>
          <a:stretch>
            <a:fillRect/>
          </a:stretch>
        </p:blipFill>
        <p:spPr bwMode="auto">
          <a:xfrm>
            <a:off x="5929322" y="1857365"/>
            <a:ext cx="2500330" cy="3429024"/>
          </a:xfrm>
          <a:prstGeom prst="rect">
            <a:avLst/>
          </a:prstGeom>
          <a:extLst/>
        </p:spPr>
      </p:pic>
      <p:pic>
        <p:nvPicPr>
          <p:cNvPr id="1027" name="Picture 3" descr="C:\Documents and Settings\Administrator\Desktop\calatrava\222\برج تورنینگ تورسو.jpg"/>
          <p:cNvPicPr>
            <a:picLocks noChangeAspect="1" noChangeArrowheads="1"/>
          </p:cNvPicPr>
          <p:nvPr/>
        </p:nvPicPr>
        <p:blipFill>
          <a:blip r:embed="rId3">
            <a:extLst/>
          </a:blip>
          <a:srcRect/>
          <a:stretch>
            <a:fillRect/>
          </a:stretch>
        </p:blipFill>
        <p:spPr bwMode="auto">
          <a:xfrm>
            <a:off x="285720" y="1428736"/>
            <a:ext cx="2682876" cy="4643470"/>
          </a:xfrm>
          <a:prstGeom prst="rect">
            <a:avLst/>
          </a:prstGeom>
          <a:extLst/>
        </p:spPr>
      </p:pic>
      <p:pic>
        <p:nvPicPr>
          <p:cNvPr id="1028" name="Picture 4" descr="C:\Documents and Settings\Administrator\Desktop\calatrava\222\برج تورنین.jpg"/>
          <p:cNvPicPr>
            <a:picLocks noChangeAspect="1" noChangeArrowheads="1"/>
          </p:cNvPicPr>
          <p:nvPr/>
        </p:nvPicPr>
        <p:blipFill>
          <a:blip r:embed="rId4">
            <a:extLst/>
          </a:blip>
          <a:srcRect/>
          <a:stretch>
            <a:fillRect/>
          </a:stretch>
        </p:blipFill>
        <p:spPr bwMode="auto">
          <a:xfrm>
            <a:off x="3143240" y="1428736"/>
            <a:ext cx="2540000" cy="4786346"/>
          </a:xfrm>
          <a:prstGeom prst="rect">
            <a:avLst/>
          </a:prstGeom>
          <a:extLst/>
        </p:spPr>
      </p:pic>
    </p:spTree>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تالار تنریفه</a:t>
            </a:r>
            <a:br>
              <a:rPr lang="fa-IR" dirty="0"/>
            </a:br>
            <a:endParaRPr lang="fa-IR" dirty="0"/>
          </a:p>
        </p:txBody>
      </p:sp>
      <p:sp>
        <p:nvSpPr>
          <p:cNvPr id="3" name="Content Placeholder 2"/>
          <p:cNvSpPr>
            <a:spLocks noGrp="1"/>
          </p:cNvSpPr>
          <p:nvPr>
            <p:ph sz="quarter" idx="1"/>
          </p:nvPr>
        </p:nvSpPr>
        <p:spPr/>
        <p:txBody>
          <a:bodyPr>
            <a:normAutofit fontScale="55000" lnSpcReduction="20000"/>
          </a:bodyPr>
          <a:lstStyle/>
          <a:p>
            <a:r>
              <a:rPr lang="fa-IR" dirty="0"/>
              <a:t>اين ساختمان در شهر </a:t>
            </a:r>
            <a:r>
              <a:rPr lang="en-US" dirty="0"/>
              <a:t>Tenerife  </a:t>
            </a:r>
            <a:r>
              <a:rPr lang="fa-IR" dirty="0"/>
              <a:t>اسپانيا مابين سالهاي 2003-1991 ساخته شده است . اين تالار درساحل رود و در مركز شهر مابين پارك مارلين و مرز پرتقال واقع شده و به عنوان يك تالار كنسرت سمبلي از شهر </a:t>
            </a:r>
            <a:r>
              <a:rPr lang="en-US" dirty="0"/>
              <a:t>Tenerife  </a:t>
            </a:r>
            <a:r>
              <a:rPr lang="fa-IR" dirty="0"/>
              <a:t>به حساب مي </a:t>
            </a:r>
            <a:r>
              <a:rPr lang="fa-IR" dirty="0" smtClean="0"/>
              <a:t>آيد</a:t>
            </a:r>
          </a:p>
          <a:p>
            <a:r>
              <a:rPr lang="fa-IR" dirty="0"/>
              <a:t>تالار تنریف (به اسپانیایی: </a:t>
            </a:r>
            <a:r>
              <a:rPr lang="en-US" dirty="0" err="1"/>
              <a:t>Auditorio</a:t>
            </a:r>
            <a:r>
              <a:rPr lang="en-US" dirty="0"/>
              <a:t> de Tenerife) </a:t>
            </a:r>
            <a:r>
              <a:rPr lang="fa-IR" dirty="0"/>
              <a:t>بنایی در سانتا کروس تنریف است که توسط سانتیاگو کالاتراوا معمار و مهندس برجسته اسپانیایی طراحی شده‌است. سانتا کروس شهری در جزیره اسپانیایی تنریفه از مجموعه جزایر قناری است.</a:t>
            </a:r>
            <a:endParaRPr lang="fa-IR" dirty="0" smtClean="0"/>
          </a:p>
          <a:p>
            <a:r>
              <a:rPr lang="fa-IR" dirty="0"/>
              <a:t>شامل دو سالن کنسرت یکی با ظرفیت 1660 صندلی و دیگری با گنجایش 410 صندلی،</a:t>
            </a:r>
          </a:p>
          <a:p>
            <a:endParaRPr lang="fa-IR" dirty="0"/>
          </a:p>
          <a:p>
            <a:r>
              <a:rPr lang="fa-IR" dirty="0"/>
              <a:t>مجموعه تشکیل شده از دو حجم مخروطی شکل تو در تو میباشد.</a:t>
            </a:r>
          </a:p>
          <a:p>
            <a:endParaRPr lang="fa-IR" dirty="0"/>
          </a:p>
          <a:p>
            <a:r>
              <a:rPr lang="fa-IR" dirty="0"/>
              <a:t>مهمترین عنصر شاخص بنا سازه بتنی آزاد به ارتفاع 60 متر غیرعملکردی دارای جنبه بصری الهام گرفته از امواج اقیاسوس کنار است.</a:t>
            </a:r>
          </a:p>
          <a:p>
            <a:endParaRPr lang="fa-IR" dirty="0"/>
          </a:p>
          <a:p>
            <a:r>
              <a:rPr lang="fa-IR" dirty="0"/>
              <a:t>کالاتراوا شهرت خود را به سبب یکی کردن تکنیک و زیبایی شناسی بدست آورده است.</a:t>
            </a:r>
          </a:p>
          <a:p>
            <a:endParaRPr lang="fa-IR" dirty="0"/>
          </a:p>
          <a:p>
            <a:r>
              <a:rPr lang="fa-IR" dirty="0"/>
              <a:t>دو لایه پوسته بتنی پوسته خارجی 30 سانتیمتر و پوسته داخلی 50 سانتیمتر میباشد .</a:t>
            </a:r>
          </a:p>
          <a:p>
            <a:endParaRPr lang="fa-IR" dirty="0"/>
          </a:p>
          <a:p>
            <a:r>
              <a:rPr lang="fa-IR" dirty="0"/>
              <a:t>در کل 2 هزار تن بتن مصرف شده و پوسته بتنی پیش فشرده شده است</a:t>
            </a:r>
            <a:r>
              <a:rPr lang="fa-IR" dirty="0" smtClean="0"/>
              <a:t>.</a:t>
            </a:r>
          </a:p>
          <a:p>
            <a:r>
              <a:rPr lang="fa-IR" dirty="0"/>
              <a:t>این تالار کنسرت با سقف بتنی مشخص در یک شکل مثلث خمیده که 58 متر بالاتر میدان قرار دارد. یکی از دیدنی ترین کارهای کالاتراواست. این تالار ورای کارکردهای اصلی پروژه همچنین ماهیت نمادین دارد. پروژه در یک سایت مستطیلی 100×154 متر قرار دارد، که دارای خصوصیاتی از جمله تغییر در سطوح به طول 60متر است، تالار کنسرت روی یک سکوی پله ای یا پاسنگ قرار دارد و شامل تسهیلات فنی و اتاقهای رخت کن است.</a:t>
            </a:r>
            <a:endParaRPr lang="fa-IR" dirty="0"/>
          </a:p>
        </p:txBody>
      </p:sp>
    </p:spTree>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calatrava\ax\Auditorio-de-Tenerife-Pa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836712"/>
            <a:ext cx="6954168"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567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2006-12-31T23:02:48Z</outs:dateTime>
      <outs:isPinned>true</outs:isPinned>
    </outs:relatedDate>
    <outs:relatedDate>
      <outs:type>2</outs:type>
      <outs:displayName>Created</outs:displayName>
      <outs:dateTime>2006-12-31T22:11:27Z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Lenovo</outs:displayName>
          <outs:accountName/>
        </outs:relatedPerson>
      </outs:people>
      <outs:source>0</outs:source>
      <outs:isPinned>true</outs:isPinned>
    </outs:relatedPeopleItem>
    <outs:relatedPeopleItem>
      <outs:category>Last modified by</outs:category>
      <outs:people>
        <outs:relatedPerson>
          <outs:displayName>Lenovo</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75F81B4B-9008-48D4-96E5-DC47CF5AA3F7}">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Oriel</Template>
  <TotalTime>193</TotalTime>
  <Words>1894</Words>
  <Application>Microsoft Office PowerPoint</Application>
  <PresentationFormat>On-screen Show (4:3)</PresentationFormat>
  <Paragraphs>89</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Oriel</vt:lpstr>
      <vt:lpstr>بسمه تعالی  </vt:lpstr>
      <vt:lpstr>سانتیاگو کالاتراوا</vt:lpstr>
      <vt:lpstr>PowerPoint Presentation</vt:lpstr>
      <vt:lpstr>PowerPoint Presentation</vt:lpstr>
      <vt:lpstr>تعدادی از پروژه های سانتیاگو کالاتراوا</vt:lpstr>
      <vt:lpstr>برج تورنینگ تورسو</vt:lpstr>
      <vt:lpstr>PowerPoint Presentation</vt:lpstr>
      <vt:lpstr>تالار تنریفه </vt:lpstr>
      <vt:lpstr>PowerPoint Presentation</vt:lpstr>
      <vt:lpstr>PowerPoint Presentation</vt:lpstr>
      <vt:lpstr>PowerPoint Presentation</vt:lpstr>
      <vt:lpstr>PowerPoint Presentation</vt:lpstr>
      <vt:lpstr>PowerPoint Presentation</vt:lpstr>
      <vt:lpstr>پل صلح</vt:lpstr>
      <vt:lpstr>PowerPoint Presentation</vt:lpstr>
      <vt:lpstr>PowerPoint Presentation</vt:lpstr>
      <vt:lpstr>پل آلامیلو</vt:lpstr>
      <vt:lpstr>PowerPoint Presentation</vt:lpstr>
      <vt:lpstr>PowerPoint Presentation</vt:lpstr>
      <vt:lpstr>PowerPoint Presentation</vt:lpstr>
      <vt:lpstr>PowerPoint Presentation</vt:lpstr>
      <vt:lpstr>PowerPoint Presentation</vt:lpstr>
      <vt:lpstr>PowerPoint Presentation</vt:lpstr>
      <vt:lpstr>پل بندر پورتومادرو</vt:lpstr>
      <vt:lpstr>PowerPoint Presentation</vt:lpstr>
      <vt:lpstr>PowerPoint Presentation</vt:lpstr>
      <vt:lpstr>PowerPoint Presentation</vt:lpstr>
      <vt:lpstr>توسعۀ فرودگاه بین المللی دنور</vt:lpstr>
      <vt:lpstr>PowerPoint Presentation</vt:lpstr>
      <vt:lpstr>PowerPoint Presentation</vt:lpstr>
      <vt:lpstr>PowerPoint Presentation</vt:lpstr>
      <vt:lpstr>پل ساعت خورشیدی</vt:lpstr>
      <vt:lpstr>PowerPoint Presentation</vt:lpstr>
      <vt:lpstr>PowerPoint Presentation</vt:lpstr>
      <vt:lpstr>شهرک علوم و فنون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Lenovo XP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بسمه تعالی  </dc:title>
  <dc:creator>Lenovo</dc:creator>
  <cp:lastModifiedBy>PC3</cp:lastModifiedBy>
  <cp:revision>19</cp:revision>
  <dcterms:created xsi:type="dcterms:W3CDTF">2006-12-31T22:11:27Z</dcterms:created>
  <dcterms:modified xsi:type="dcterms:W3CDTF">2015-04-27T15:55:07Z</dcterms:modified>
</cp:coreProperties>
</file>